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360" r:id="rId3"/>
    <p:sldId id="403" r:id="rId5"/>
    <p:sldId id="405" r:id="rId6"/>
    <p:sldId id="404" r:id="rId7"/>
    <p:sldId id="369" r:id="rId8"/>
    <p:sldId id="388" r:id="rId9"/>
    <p:sldId id="372" r:id="rId10"/>
    <p:sldId id="379" r:id="rId11"/>
    <p:sldId id="378" r:id="rId12"/>
    <p:sldId id="362" r:id="rId13"/>
    <p:sldId id="363" r:id="rId14"/>
    <p:sldId id="364" r:id="rId15"/>
    <p:sldId id="365" r:id="rId16"/>
    <p:sldId id="3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2A9F7"/>
    <a:srgbClr val="E6F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2" autoAdjust="0"/>
    <p:restoredTop sz="94660"/>
  </p:normalViewPr>
  <p:slideViewPr>
    <p:cSldViewPr>
      <p:cViewPr varScale="1">
        <p:scale>
          <a:sx n="168" d="100"/>
          <a:sy n="168" d="100"/>
        </p:scale>
        <p:origin x="144" y="300"/>
      </p:cViewPr>
      <p:guideLst>
        <p:guide orient="horz" pos="432"/>
        <p:guide pos="528"/>
        <p:guide pos="7159"/>
        <p:guide orient="horz" pos="3730"/>
      </p:guideLst>
    </p:cSldViewPr>
  </p:slideViewPr>
  <p:notesTextViewPr>
    <p:cViewPr>
      <p:scale>
        <a:sx n="3" d="2"/>
        <a:sy n="3" d="2"/>
      </p:scale>
      <p:origin x="0" y="0"/>
    </p:cViewPr>
  </p:notesTextViewPr>
  <p:notesViewPr>
    <p:cSldViewPr>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6F103-508E-467C-AF53-B35FDC2F36C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600A97-EEC9-4A42-B3B4-F5007EC270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90D6CB4-478E-4505-A839-A5849C2F988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FEC4ED2C-DC4C-4AFD-8B22-623D9727471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-Have you ever been tired of:</a:t>
            </a:r>
            <a:endParaRPr lang="en-US"/>
          </a:p>
          <a:p>
            <a:r>
              <a:rPr lang="en-US"/>
              <a:t>doing a lot of steps to read logs?</a:t>
            </a:r>
            <a:endParaRPr lang="en-US"/>
          </a:p>
          <a:p>
            <a:r>
              <a:rPr lang="en-US"/>
              <a:t>open lots of log files and sometimes you cannot remember where are they?</a:t>
            </a:r>
            <a:endParaRPr lang="en-US"/>
          </a:p>
          <a:p>
            <a:r>
              <a:rPr lang="en-US"/>
              <a:t>-You are not developer and found the logs are hard to understand?</a:t>
            </a:r>
            <a:endParaRPr lang="en-US"/>
          </a:p>
          <a:p>
            <a:r>
              <a:rPr lang="en-US"/>
              <a:t>-You want to make a big change in your company system and your boss need to know the current situation of system. They are in system logs but how to present it in a straightforward and more impressive way to you boss?</a:t>
            </a:r>
            <a:endParaRPr lang="en-US"/>
          </a:p>
          <a:p>
            <a:r>
              <a:rPr lang="en-US"/>
              <a:t>-All of them will be resolve with our topic today.. How about if we have one place to read all of your logs and moreover, you can find an event in your all logs in nearly a seconds?</a:t>
            </a:r>
            <a:endParaRPr lang="en-US"/>
          </a:p>
          <a:p>
            <a:r>
              <a:rPr lang="en-US"/>
              <a:t>-Let come to ELK stack, one solution can resolve all of your log problem</a:t>
            </a:r>
            <a:endParaRPr lang="en-US"/>
          </a:p>
          <a:p>
            <a:r>
              <a:rPr lang="en-US"/>
              <a:t>-What ELK stack could bring to us?</a:t>
            </a:r>
            <a:endParaRPr lang="en-US"/>
          </a:p>
          <a:p>
            <a:r>
              <a:rPr lang="en-US"/>
              <a:t>We can monitor production, resource usage</a:t>
            </a:r>
            <a:endParaRPr lang="en-US"/>
          </a:p>
          <a:p>
            <a:r>
              <a:rPr lang="en-US"/>
              <a:t>Performance analyze</a:t>
            </a:r>
            <a:endParaRPr lang="en-US"/>
          </a:p>
          <a:p>
            <a:r>
              <a:rPr lang="en-US"/>
              <a:t>Tracking client request, keytrend</a:t>
            </a:r>
            <a:endParaRPr lang="en-US"/>
          </a:p>
          <a:p>
            <a:r>
              <a:rPr lang="en-US"/>
              <a:t>We can see log immediately, reduce the risk of lost log files</a:t>
            </a:r>
            <a:endParaRPr lang="en-US"/>
          </a:p>
          <a:p>
            <a:r>
              <a:rPr lang="en-US"/>
              <a:t>Non-developer could understand situation of sytem</a:t>
            </a:r>
            <a:endParaRPr lang="en-US"/>
          </a:p>
          <a:p>
            <a:r>
              <a:rPr lang="en-US"/>
              <a:t>Find event faster, easier.</a:t>
            </a:r>
            <a:endParaRPr lang="en-US"/>
          </a:p>
          <a:p>
            <a:r>
              <a:rPr lang="en-US"/>
              <a:t>-So, what is ELK, how to make it work?</a:t>
            </a:r>
            <a:endParaRPr lang="en-US"/>
          </a:p>
          <a:p>
            <a:r>
              <a:rPr lang="en-US"/>
              <a:t>ELK is short of Elasticsearch - logstash - kibana.</a:t>
            </a:r>
            <a:endParaRPr lang="en-US"/>
          </a:p>
          <a:p>
            <a:r>
              <a:rPr lang="en-US"/>
              <a:t>Logstash..</a:t>
            </a:r>
            <a:endParaRPr lang="en-US"/>
          </a:p>
          <a:p>
            <a:r>
              <a:rPr lang="en-US"/>
              <a:t>Elasticsearch..</a:t>
            </a:r>
            <a:endParaRPr lang="en-US"/>
          </a:p>
          <a:p>
            <a:r>
              <a:rPr lang="en-US"/>
              <a:t>Kibana…</a:t>
            </a:r>
            <a:endParaRPr lang="en-US"/>
          </a:p>
          <a:p>
            <a:r>
              <a:rPr lang="en-US"/>
              <a:t>And last but not least, how to apply for it?</a:t>
            </a:r>
            <a:endParaRPr lang="en-US"/>
          </a:p>
          <a:p>
            <a:r>
              <a:rPr lang="en-US"/>
              <a:t>	- Know your log structure</a:t>
            </a:r>
            <a:endParaRPr lang="en-US"/>
          </a:p>
          <a:p>
            <a:r>
              <a:rPr lang="en-US"/>
              <a:t>	- Parse log</a:t>
            </a:r>
            <a:endParaRPr lang="en-US"/>
          </a:p>
          <a:p>
            <a:r>
              <a:rPr lang="en-US"/>
              <a:t>	- Visualize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endParaRPr lang="en-US" dirty="0"/>
          </a:p>
        </p:txBody>
      </p:sp>
      <p:sp>
        <p:nvSpPr>
          <p:cNvPr id="3" name="Text Placeholder 2"/>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endParaRPr lang="en-US" dirty="0"/>
          </a:p>
        </p:txBody>
      </p:sp>
      <p:sp>
        <p:nvSpPr>
          <p:cNvPr id="4" name="Picture Placeholder 1"/>
          <p:cNvSpPr>
            <a:spLocks noGrp="1"/>
          </p:cNvSpPr>
          <p:nvPr>
            <p:ph type="pic" sz="quarter" idx="4294967295"/>
          </p:nvPr>
        </p:nvSpPr>
        <p:spPr>
          <a:xfrm>
            <a:off x="0" y="1"/>
            <a:ext cx="12192000" cy="4530354"/>
          </a:xfrm>
          <a:prstGeom prst="rect">
            <a:avLst/>
          </a:prstGeom>
        </p:spPr>
      </p:sp>
      <p:cxnSp>
        <p:nvCxnSpPr>
          <p:cNvPr id="8" name="Straight Connector 7"/>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endParaRPr lang="en-US" dirty="0"/>
          </a:p>
        </p:txBody>
      </p:sp>
      <p:sp>
        <p:nvSpPr>
          <p:cNvPr id="7" name="Text Placeholder 6"/>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endParaRPr lang="en-US" dirty="0"/>
          </a:p>
          <a:p>
            <a:pPr lvl="1"/>
            <a:r>
              <a:rPr lang="en-US" dirty="0"/>
              <a:t>Second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endParaRPr lang="en-US" dirty="0"/>
          </a:p>
        </p:txBody>
      </p:sp>
      <p:sp>
        <p:nvSpPr>
          <p:cNvPr id="5" name="Content Placeholder 2"/>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endParaRPr lang="en-US" dirty="0"/>
          </a:p>
        </p:txBody>
      </p:sp>
      <p:sp>
        <p:nvSpPr>
          <p:cNvPr id="8" name="Content Placeholder 14"/>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endParaRPr lang="en-US" dirty="0"/>
          </a:p>
        </p:txBody>
      </p:sp>
      <p:sp>
        <p:nvSpPr>
          <p:cNvPr id="9" name="Picture Placeholder 11"/>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7.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descr="options-analysis1"/>
          <p:cNvPicPr/>
          <p:nvPr/>
        </p:nvPicPr>
        <p:blipFill>
          <a:blip r:embed="rId1"/>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p>
            <a:r>
              <a:rPr lang="en-US" dirty="0" smtClean="0">
                <a:sym typeface="+mn-ea"/>
              </a:rPr>
              <a:t>Data driven strategy with ELK</a:t>
            </a:r>
            <a:endParaRPr lang="en-US">
              <a:solidFill>
                <a:srgbClr val="02A9F7"/>
              </a:solidFill>
            </a:endParaRPr>
          </a:p>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itle 15"/>
          <p:cNvSpPr>
            <a:spLocks noGrp="1"/>
          </p:cNvSpPr>
          <p:nvPr>
            <p:ph type="ctrTitle"/>
          </p:nvPr>
        </p:nvSpPr>
        <p:spPr/>
        <p:txBody>
          <a:bodyPr/>
          <a:p>
            <a:r>
              <a:rPr lang="en-US"/>
              <a:t>What is ELK?</a:t>
            </a:r>
            <a:endParaRPr lang="en-US"/>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14" name="" r:id="rId1" imgW="9658350" imgH="3028950" progId="Paint.Picture">
                  <p:embed/>
                </p:oleObj>
              </mc:Choice>
              <mc:Fallback>
                <p:oleObj name="" r:id="rId1" imgW="9658350" imgH="3028950" progId="Paint.Picture">
                  <p:embed/>
                  <p:pic>
                    <p:nvPicPr>
                      <p:cNvPr id="0" name="Picture 13"/>
                      <p:cNvPicPr/>
                      <p:nvPr/>
                    </p:nvPicPr>
                    <p:blipFill>
                      <a:blip r:embed="rId2"/>
                      <a:stretch>
                        <a:fillRect/>
                      </a:stretch>
                    </p:blipFill>
                    <p:spPr>
                      <a:xfrm>
                        <a:off x="1266825" y="2153285"/>
                        <a:ext cx="9175519" cy="287758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Logstash</a:t>
            </a:r>
            <a:endParaRPr lang="en-US"/>
          </a:p>
        </p:txBody>
      </p:sp>
      <p:sp>
        <p:nvSpPr>
          <p:cNvPr id="11" name="Content Placeholder 10"/>
          <p:cNvSpPr>
            <a:spLocks noGrp="1"/>
          </p:cNvSpPr>
          <p:nvPr>
            <p:ph sz="quarter" idx="11"/>
          </p:nvPr>
        </p:nvSpPr>
        <p:spPr>
          <a:xfrm>
            <a:off x="412115" y="1649095"/>
            <a:ext cx="6986270" cy="901065"/>
          </a:xfrm>
        </p:spPr>
        <p:txBody>
          <a:bodyPr/>
          <a:p>
            <a:r>
              <a:rPr lang="en-US" sz="2800"/>
              <a:t>Parse log line into the readable format</a:t>
            </a:r>
            <a:endParaRPr lang="en-US" sz="2800"/>
          </a:p>
        </p:txBody>
      </p:sp>
      <p:pic>
        <p:nvPicPr>
          <p:cNvPr id="5" name="Picture Placeholder 4"/>
          <p:cNvPicPr>
            <a:picLocks noChangeAspect="1"/>
          </p:cNvPicPr>
          <p:nvPr>
            <p:ph type="pic" sz="quarter" idx="12"/>
          </p:nvPr>
        </p:nvPicPr>
        <p:blipFill>
          <a:blip r:embed="rId1"/>
          <a:stretch>
            <a:fillRect/>
          </a:stretch>
        </p:blipFill>
        <p:spPr>
          <a:xfrm>
            <a:off x="554990" y="2705735"/>
            <a:ext cx="11430635" cy="3750945"/>
          </a:xfrm>
          <a:prstGeom prst="rect">
            <a:avLst/>
          </a:prstGeom>
        </p:spPr>
      </p:pic>
      <p:pic>
        <p:nvPicPr>
          <p:cNvPr id="6" name="Picture 5"/>
          <p:cNvPicPr>
            <a:picLocks noChangeAspect="1"/>
          </p:cNvPicPr>
          <p:nvPr/>
        </p:nvPicPr>
        <p:blipFill>
          <a:blip r:embed="rId2"/>
          <a:stretch>
            <a:fillRect/>
          </a:stretch>
        </p:blipFill>
        <p:spPr>
          <a:xfrm>
            <a:off x="9134475" y="168910"/>
            <a:ext cx="2286000" cy="23145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Elasticsearch</a:t>
            </a:r>
            <a:endParaRPr lang="en-US"/>
          </a:p>
        </p:txBody>
      </p:sp>
      <p:sp>
        <p:nvSpPr>
          <p:cNvPr id="11" name="Content Placeholder 10"/>
          <p:cNvSpPr>
            <a:spLocks noGrp="1"/>
          </p:cNvSpPr>
          <p:nvPr>
            <p:ph sz="quarter" idx="11"/>
          </p:nvPr>
        </p:nvSpPr>
        <p:spPr>
          <a:xfrm>
            <a:off x="404495" y="1777365"/>
            <a:ext cx="5996305" cy="1250315"/>
          </a:xfrm>
        </p:spPr>
        <p:txBody>
          <a:bodyPr/>
          <a:p>
            <a:pPr>
              <a:buFont typeface="Arial" panose="020B0604020202020204" pitchFamily="34" charset="0"/>
            </a:pPr>
            <a:r>
              <a:rPr lang="en-US" sz="2800"/>
              <a:t>Act as a data source for Kibana</a:t>
            </a:r>
            <a:endParaRPr lang="en-US" sz="2800"/>
          </a:p>
        </p:txBody>
      </p:sp>
      <p:pic>
        <p:nvPicPr>
          <p:cNvPr id="2" name="Picture Placeholder 1"/>
          <p:cNvPicPr>
            <a:picLocks noChangeAspect="1"/>
          </p:cNvPicPr>
          <p:nvPr>
            <p:ph type="pic" sz="quarter" idx="12"/>
          </p:nvPr>
        </p:nvPicPr>
        <p:blipFill>
          <a:blip r:embed="rId1"/>
          <a:stretch>
            <a:fillRect/>
          </a:stretch>
        </p:blipFill>
        <p:spPr>
          <a:xfrm>
            <a:off x="2618740" y="2236470"/>
            <a:ext cx="9028430" cy="4431030"/>
          </a:xfrm>
          <a:prstGeom prst="rect">
            <a:avLst/>
          </a:prstGeom>
        </p:spPr>
      </p:pic>
      <p:pic>
        <p:nvPicPr>
          <p:cNvPr id="7" name="Picture 6"/>
          <p:cNvPicPr>
            <a:picLocks noChangeAspect="1"/>
          </p:cNvPicPr>
          <p:nvPr/>
        </p:nvPicPr>
        <p:blipFill>
          <a:blip r:embed="rId2"/>
          <a:stretch>
            <a:fillRect/>
          </a:stretch>
        </p:blipFill>
        <p:spPr>
          <a:xfrm>
            <a:off x="9134856" y="164592"/>
            <a:ext cx="2286000" cy="23145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Kibana</a:t>
            </a:r>
            <a:endParaRPr lang="en-US"/>
          </a:p>
        </p:txBody>
      </p:sp>
      <p:sp>
        <p:nvSpPr>
          <p:cNvPr id="6" name="Content Placeholder 5"/>
          <p:cNvSpPr>
            <a:spLocks noGrp="1"/>
          </p:cNvSpPr>
          <p:nvPr>
            <p:ph sz="quarter" idx="11"/>
          </p:nvPr>
        </p:nvSpPr>
        <p:spPr>
          <a:xfrm>
            <a:off x="375285" y="1527175"/>
            <a:ext cx="7447280" cy="751840"/>
          </a:xfrm>
        </p:spPr>
        <p:txBody>
          <a:bodyPr/>
          <a:p>
            <a:r>
              <a:rPr lang="en-US" sz="2800"/>
              <a:t>Visualize information using charts, table, ...</a:t>
            </a:r>
            <a:endParaRPr lang="en-US" sz="2800"/>
          </a:p>
        </p:txBody>
      </p:sp>
      <p:pic>
        <p:nvPicPr>
          <p:cNvPr id="7" name="Picture Placeholder 6" descr="C:\Users\lvthang\Desktop\New folder\es-apm-dashboard-request.pnges-apm-dashboard-request"/>
          <p:cNvPicPr>
            <a:picLocks noChangeAspect="1"/>
          </p:cNvPicPr>
          <p:nvPr>
            <p:ph type="pic" sz="quarter" idx="12"/>
          </p:nvPr>
        </p:nvPicPr>
        <p:blipFill>
          <a:blip r:embed="rId1"/>
          <a:srcRect/>
          <a:stretch>
            <a:fillRect/>
          </a:stretch>
        </p:blipFill>
        <p:spPr>
          <a:xfrm>
            <a:off x="1812925" y="2075180"/>
            <a:ext cx="10032365" cy="4526915"/>
          </a:xfrm>
          <a:prstGeom prst="rect">
            <a:avLst/>
          </a:prstGeom>
        </p:spPr>
      </p:pic>
      <p:pic>
        <p:nvPicPr>
          <p:cNvPr id="3" name="Picture 2"/>
          <p:cNvPicPr>
            <a:picLocks noChangeAspect="1"/>
          </p:cNvPicPr>
          <p:nvPr/>
        </p:nvPicPr>
        <p:blipFill>
          <a:blip r:embed="rId2"/>
          <a:stretch>
            <a:fillRect/>
          </a:stretch>
        </p:blipFill>
        <p:spPr>
          <a:xfrm>
            <a:off x="9134856" y="164592"/>
            <a:ext cx="2286000" cy="23145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Do more with our application </a:t>
            </a:r>
            <a:endParaRPr lang="en-US"/>
          </a:p>
        </p:txBody>
      </p:sp>
      <p:sp>
        <p:nvSpPr>
          <p:cNvPr id="6" name="Content Placeholder 5"/>
          <p:cNvSpPr>
            <a:spLocks noGrp="1"/>
          </p:cNvSpPr>
          <p:nvPr>
            <p:ph sz="quarter" idx="11"/>
          </p:nvPr>
        </p:nvSpPr>
        <p:spPr>
          <a:xfrm>
            <a:off x="838200" y="2033905"/>
            <a:ext cx="8283575" cy="4138295"/>
          </a:xfrm>
        </p:spPr>
        <p:txBody>
          <a:bodyPr/>
          <a:p>
            <a:r>
              <a:rPr lang="en-US" sz="3200"/>
              <a:t>1. Know your log structure</a:t>
            </a:r>
            <a:endParaRPr lang="en-US" sz="3200"/>
          </a:p>
          <a:p>
            <a:r>
              <a:rPr lang="en-US" sz="3200"/>
              <a:t>2. Parse log by Logstash</a:t>
            </a:r>
            <a:endParaRPr lang="en-US" sz="3200"/>
          </a:p>
          <a:p>
            <a:r>
              <a:rPr lang="en-US" sz="3200"/>
              <a:t>3. Visualize by Kibana (at least 1 chart)</a:t>
            </a:r>
            <a:endParaRPr lang="en-US" sz="32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product's customer usage?</a:t>
            </a:r>
            <a:endParaRPr lang="en-US" sz="2600" b="1" i="1"/>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resource usage?</a:t>
            </a:r>
            <a:endParaRPr lang="en-US" sz="2600" b="1" i="1"/>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server response time?</a:t>
            </a:r>
            <a:endParaRPr lang="en-US" sz="2600" b="1" i="1"/>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most called service?</a:t>
            </a:r>
            <a:endParaRPr lang="en-US" sz="2600" b="1" i="1"/>
          </a:p>
        </p:txBody>
      </p:sp>
      <p:pic>
        <p:nvPicPr>
          <p:cNvPr id="30" name="Content Placeholder 29"/>
          <p:cNvPicPr>
            <a:picLocks noChangeAspect="1"/>
          </p:cNvPicPr>
          <p:nvPr>
            <p:ph sz="half" idx="11"/>
          </p:nvPr>
        </p:nvPicPr>
        <p:blipFill>
          <a:blip r:embed="rId1"/>
          <a:stretch>
            <a:fillRect/>
          </a:stretch>
        </p:blipFill>
        <p:spPr>
          <a:xfrm>
            <a:off x="3672840" y="1158240"/>
            <a:ext cx="5043805" cy="53689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18" descr="lnav-multi-file2"/>
          <p:cNvPicPr/>
          <p:nvPr>
            <p:ph sz="half" idx="1"/>
          </p:nvPr>
        </p:nvPicPr>
        <p:blipFill>
          <a:blip r:embed="rId1"/>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2"/>
          <a:srcRect/>
          <a:stretch>
            <a:fillRect/>
          </a:stretch>
        </p:blipFill>
        <p:spPr>
          <a:xfrm rot="540000">
            <a:off x="384810" y="743585"/>
            <a:ext cx="5419725" cy="3900805"/>
          </a:xfrm>
          <a:prstGeom prst="rect">
            <a:avLst/>
          </a:prstGeom>
        </p:spPr>
      </p:pic>
      <p:pic>
        <p:nvPicPr>
          <p:cNvPr id="26" name="Content Placeholder 16"/>
          <p:cNvPicPr/>
          <p:nvPr/>
        </p:nvPicPr>
        <p:blipFill>
          <a:blip r:embed="rId3"/>
          <a:stretch>
            <a:fillRect/>
          </a:stretch>
        </p:blipFill>
        <p:spPr>
          <a:xfrm>
            <a:off x="1147445" y="2879725"/>
            <a:ext cx="7698105" cy="3573780"/>
          </a:xfrm>
          <a:prstGeom prst="rect">
            <a:avLst/>
          </a:prstGeom>
        </p:spPr>
      </p:pic>
      <p:pic>
        <p:nvPicPr>
          <p:cNvPr id="21" name="Content Placeholder 20"/>
          <p:cNvPicPr>
            <a:picLocks noChangeAspect="1"/>
          </p:cNvPicPr>
          <p:nvPr>
            <p:ph sz="half" idx="11"/>
          </p:nvPr>
        </p:nvPicPr>
        <p:blipFill>
          <a:blip r:embed="rId4"/>
          <a:stretch>
            <a:fillRect/>
          </a:stretch>
        </p:blipFill>
        <p:spPr>
          <a:xfrm>
            <a:off x="7627620" y="1572260"/>
            <a:ext cx="4336415" cy="435165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How about?</a:t>
            </a:r>
            <a:endParaRPr lang="en-US"/>
          </a:p>
        </p:txBody>
      </p:sp>
      <p:pic>
        <p:nvPicPr>
          <p:cNvPr id="12" name="Picture Placeholder 11" descr="1-uBlCYAc2fA1PWifeK8nAvA"/>
          <p:cNvPicPr>
            <a:picLocks noChangeAspect="1"/>
          </p:cNvPicPr>
          <p:nvPr>
            <p:ph type="pic" sz="quarter" idx="12"/>
          </p:nvPr>
        </p:nvPicPr>
        <p:blipFill>
          <a:blip r:embed="rId1"/>
          <a:stretch>
            <a:fillRect/>
          </a:stretch>
        </p:blipFill>
        <p:spPr>
          <a:xfrm>
            <a:off x="725170" y="1554480"/>
            <a:ext cx="10834370" cy="5098415"/>
          </a:xfrm>
          <a:prstGeom prst="rect">
            <a:avLst/>
          </a:prstGeom>
        </p:spPr>
      </p:pic>
      <p:pic>
        <p:nvPicPr>
          <p:cNvPr id="5" name="Content Placeholder 4"/>
          <p:cNvPicPr>
            <a:picLocks noChangeAspect="1"/>
          </p:cNvPicPr>
          <p:nvPr>
            <p:ph sz="quarter" idx="11"/>
          </p:nvPr>
        </p:nvPicPr>
        <p:blipFill>
          <a:blip r:embed="rId2"/>
          <a:stretch>
            <a:fillRect/>
          </a:stretch>
        </p:blipFill>
        <p:spPr>
          <a:xfrm>
            <a:off x="5205730" y="3157855"/>
            <a:ext cx="2015490" cy="1891030"/>
          </a:xfrm>
          <a:prstGeom prst="rect">
            <a:avLst/>
          </a:prstGeom>
          <a:effectLst>
            <a:glow rad="228600">
              <a:schemeClr val="accent1">
                <a:satMod val="175000"/>
                <a:alpha val="40000"/>
              </a:schemeClr>
            </a:glo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original"/>
          <p:cNvPicPr>
            <a:picLocks noChangeAspect="1"/>
          </p:cNvPicPr>
          <p:nvPr>
            <p:ph type="pic" sz="quarter" idx="12"/>
          </p:nvPr>
        </p:nvPicPr>
        <p:blipFill>
          <a:blip r:embed="rId1"/>
          <a:stretch>
            <a:fillRect/>
          </a:stretch>
        </p:blipFill>
        <p:spPr>
          <a:xfrm>
            <a:off x="4897755" y="2876550"/>
            <a:ext cx="7010400" cy="32956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Benefits</a:t>
            </a:r>
            <a:endParaRPr lang="en-US"/>
          </a:p>
        </p:txBody>
      </p:sp>
      <p:pic>
        <p:nvPicPr>
          <p:cNvPr id="14" name="Picture Placeholder 13" descr="es-apm-dashboard-request"/>
          <p:cNvPicPr>
            <a:picLocks noChangeAspect="1"/>
          </p:cNvPicPr>
          <p:nvPr>
            <p:ph type="pic" sz="quarter" idx="12"/>
          </p:nvPr>
        </p:nvPicPr>
        <p:blipFill>
          <a:blip r:embed="rId1"/>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endParaRPr lang="en-US" altLang="x-none" sz="2800" dirty="0" err="1">
              <a:solidFill>
                <a:schemeClr val="bg2">
                  <a:lumMod val="25000"/>
                </a:schemeClr>
              </a:solidFill>
              <a:latin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C:\Users\lvthang\Desktop\New folder\1_m3LJxg32k7JaUA7wTHUQEA.png1_m3LJxg32k7JaUA7wTHUQEA"/>
          <p:cNvPicPr>
            <a:picLocks noChangeAspect="1"/>
          </p:cNvPicPr>
          <p:nvPr>
            <p:ph type="pic" sz="quarter" idx="12"/>
          </p:nvPr>
        </p:nvPicPr>
        <p:blipFill>
          <a:blip r:embed="rId1"/>
          <a:srcRect/>
          <a:stretch>
            <a:fillRect/>
          </a:stretch>
        </p:blipFill>
        <p:spPr>
          <a:xfrm>
            <a:off x="4736465" y="2349500"/>
            <a:ext cx="7010400" cy="391922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358140" y="1457960"/>
            <a:ext cx="9427845"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ChangeAspect="1"/>
          </p:cNvPicPr>
          <p:nvPr>
            <p:ph type="pic" sz="quarter" idx="12"/>
          </p:nvPr>
        </p:nvPicPr>
        <p:blipFill>
          <a:blip r:embed="rId1"/>
          <a:stretch>
            <a:fillRect/>
          </a:stretch>
        </p:blipFill>
        <p:spPr>
          <a:xfrm>
            <a:off x="6035675" y="2978150"/>
            <a:ext cx="5359400" cy="33115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12750" y="1743710"/>
            <a:ext cx="7505700"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ChangeAspect="1"/>
          </p:cNvPicPr>
          <p:nvPr>
            <p:ph type="pic" sz="quarter" idx="12"/>
          </p:nvPr>
        </p:nvPicPr>
        <p:blipFill>
          <a:blip r:embed="rId1"/>
          <a:stretch>
            <a:fillRect/>
          </a:stretch>
        </p:blipFill>
        <p:spPr>
          <a:xfrm>
            <a:off x="4977130" y="3551555"/>
            <a:ext cx="7010400" cy="285178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Words>
  <Application>WPS Presentation</Application>
  <PresentationFormat>Widescreen</PresentationFormat>
  <Paragraphs>60</Paragraphs>
  <Slides>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3" baseType="lpstr">
      <vt:lpstr>Arial</vt:lpstr>
      <vt:lpstr>SimSun</vt:lpstr>
      <vt:lpstr>Wingdings</vt:lpstr>
      <vt:lpstr>Wingdings</vt:lpstr>
      <vt:lpstr>Microsoft YaHei</vt:lpstr>
      <vt:lpstr>Arial Unicode MS</vt:lpstr>
      <vt:lpstr>Calibri</vt:lpstr>
      <vt:lpstr>AAVN Master Slide</vt:lpstr>
      <vt:lpstr>Paint.Picture</vt:lpstr>
      <vt:lpstr>PowerPoint 演示文稿</vt:lpstr>
      <vt:lpstr>PowerPoint 演示文稿</vt:lpstr>
      <vt:lpstr>PowerPoint 演示文稿</vt:lpstr>
      <vt:lpstr>How about?</vt:lpstr>
      <vt:lpstr>Benefits</vt:lpstr>
      <vt:lpstr>Benefits</vt:lpstr>
      <vt:lpstr>Benefits</vt:lpstr>
      <vt:lpstr>Benefits</vt:lpstr>
      <vt:lpstr>Benefits</vt:lpstr>
      <vt:lpstr>What is ELK?</vt:lpstr>
      <vt:lpstr>Logstash</vt:lpstr>
      <vt:lpstr>Elasticsearch</vt:lpstr>
      <vt:lpstr>Kibana</vt:lpstr>
      <vt:lpstr>Do more with our application </vt:lpstr>
    </vt:vector>
  </TitlesOfParts>
  <Company>axon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ttnhan</cp:lastModifiedBy>
  <cp:revision>516</cp:revision>
  <dcterms:created xsi:type="dcterms:W3CDTF">2017-11-06T06:55:00Z</dcterms:created>
  <dcterms:modified xsi:type="dcterms:W3CDTF">2019-11-15T11:46:08Z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1033-11.2.0.9031</vt:lpwstr>
  </property>
</Properties>
</file>